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94" r:id="rId2"/>
    <p:sldId id="296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56" r:id="rId11"/>
    <p:sldId id="257" r:id="rId12"/>
    <p:sldId id="287" r:id="rId13"/>
    <p:sldId id="288" r:id="rId14"/>
    <p:sldId id="291" r:id="rId15"/>
    <p:sldId id="297" r:id="rId16"/>
    <p:sldId id="290" r:id="rId17"/>
    <p:sldId id="292" r:id="rId18"/>
    <p:sldId id="293" r:id="rId19"/>
    <p:sldId id="28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7"/>
    <a:srgbClr val="E88E31"/>
    <a:srgbClr val="149A4B"/>
    <a:srgbClr val="A41568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AEA2C-AAD0-4AA2-97DA-ABB03CAB76FA}" type="datetimeFigureOut">
              <a:rPr lang="hr-HR" smtClean="0"/>
              <a:t>13.2.2019.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C0814-94C2-4BF2-89F1-1511A591D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80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2/13/2019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92076"/>
            <a:ext cx="1670449" cy="4755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EUobrazovanje@mint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udruge@mint.h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-24684"/>
            <a:ext cx="9205758" cy="69073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923182"/>
            <a:ext cx="36839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Sufinanciranje projekata</a:t>
            </a:r>
          </a:p>
          <a:p>
            <a:pPr lvl="0"/>
            <a:r>
              <a:rPr lang="pl-PL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strukovnih udruga </a:t>
            </a:r>
          </a:p>
          <a:p>
            <a:pPr lvl="0"/>
            <a:r>
              <a:rPr lang="pl-PL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turizmu </a:t>
            </a:r>
            <a:r>
              <a:rPr lang="en-US" sz="28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/ili</a:t>
            </a:r>
            <a:r>
              <a:rPr lang="en-US" sz="28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ugostiteljstvu u 2019. </a:t>
            </a:r>
            <a:endParaRPr lang="pl-PL" sz="2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r-HR" sz="2800" dirty="0">
              <a:solidFill>
                <a:prstClr val="black"/>
              </a:solidFill>
              <a:latin typeface="Myriad Pro Light SemiExt" charset="0"/>
              <a:cs typeface="Myriad Pro Light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7"/>
          <p:cNvSpPr>
            <a:spLocks noGrp="1"/>
          </p:cNvSpPr>
          <p:nvPr>
            <p:ph type="ctrTitle" idx="4294967295"/>
          </p:nvPr>
        </p:nvSpPr>
        <p:spPr>
          <a:xfrm>
            <a:off x="330200" y="512763"/>
            <a:ext cx="2747963" cy="376237"/>
          </a:xfrm>
        </p:spPr>
        <p:txBody>
          <a:bodyPr/>
          <a:lstStyle/>
          <a:p>
            <a:pPr algn="l" eaLnBrk="1" hangingPunct="1"/>
            <a:r>
              <a:rPr lang="ta-IN" sz="170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OPERATIVNI PROGRAM</a:t>
            </a:r>
            <a:endParaRPr lang="en-US" sz="170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1030288"/>
            <a:ext cx="3127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41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Učinkoviti </a:t>
            </a:r>
          </a:p>
          <a:p>
            <a:pPr eaLnBrk="1" hangingPunct="1"/>
            <a:r>
              <a:rPr lang="ta-IN" sz="41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ljudski </a:t>
            </a:r>
          </a:p>
          <a:p>
            <a:pPr eaLnBrk="1" hangingPunct="1"/>
            <a:r>
              <a:rPr lang="ta-IN" sz="41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potencijal</a:t>
            </a:r>
            <a:endParaRPr lang="en-US" sz="41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330200" y="2917825"/>
            <a:ext cx="2747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170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2014. - 2020. </a:t>
            </a:r>
            <a:endParaRPr lang="en-US" sz="170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" y="3597275"/>
            <a:ext cx="222567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2797C9"/>
                </a:solidFill>
                <a:latin typeface="Myriad Pro Light SemiExt"/>
                <a:cs typeface="Myriad Pro Light SemiExt"/>
              </a:rPr>
              <a:t>ZAPOŠLJAVANJE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 smtClean="0">
              <a:solidFill>
                <a:srgbClr val="2797C9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A41568"/>
                </a:solidFill>
                <a:latin typeface="Myriad Pro Light SemiExt"/>
                <a:cs typeface="Myriad Pro Light SemiExt"/>
              </a:rPr>
              <a:t>SOCIJALNO UKLJUČIVANJE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A41568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149A4B"/>
                </a:solidFill>
                <a:latin typeface="Myriad Pro Light SemiExt"/>
                <a:cs typeface="Myriad Pro Light SemiExt"/>
              </a:rPr>
              <a:t>OBRAZOVANJE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149A4B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E88E31"/>
                </a:solidFill>
                <a:latin typeface="Myriad Pro Light SemiExt"/>
                <a:cs typeface="Myriad Pro Light SemiExt"/>
              </a:rPr>
              <a:t>DOBRO UPRAVLJANJE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401653"/>
            <a:ext cx="7237413" cy="1179320"/>
          </a:xfrm>
        </p:spPr>
        <p:txBody>
          <a:bodyPr/>
          <a:lstStyle/>
          <a:p>
            <a:r>
              <a:rPr lang="hr-HR" sz="28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Operativni program „Učinkoviti ljudski potencijali“ 2014 - 2020</a:t>
            </a:r>
            <a:endParaRPr lang="en-US" sz="28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580973"/>
            <a:ext cx="8255000" cy="4307065"/>
          </a:xfrm>
        </p:spPr>
        <p:txBody>
          <a:bodyPr/>
          <a:lstStyle/>
          <a:p>
            <a:endParaRPr lang="hr-HR" sz="1800" dirty="0" smtClean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Ministarstvo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turizma je imenovano Posredničkim tijelom razine I, za Operativni program iz područja učinkovitih ljudskih potencijala „Učinkoviti ljudski potencijali“ za dva tematska cilja: </a:t>
            </a:r>
          </a:p>
          <a:p>
            <a:endParaRPr lang="hr-HR" sz="1800" dirty="0" smtClean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charset="2"/>
              <a:buChar char="q"/>
            </a:pPr>
            <a:r>
              <a:rPr lang="hr-H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Socijalno uključivanje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(Natječaj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ranjivih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sektoru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charset="2"/>
              <a:buChar char="q"/>
            </a:pP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Obrazovanje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cjeloživotno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(Centri kompetentnosti)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452217"/>
            <a:ext cx="3005137" cy="12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401653"/>
            <a:ext cx="7237413" cy="1179320"/>
          </a:xfrm>
        </p:spPr>
        <p:txBody>
          <a:bodyPr/>
          <a:lstStyle/>
          <a:p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ranjivih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sektoru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885445"/>
            <a:ext cx="8255000" cy="400259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Alokacija 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dodjelu potpora iz ovog Poziva: 30.000.000,00 HRK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r-H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Najniži iznos bespovratnih sredstava po pojedinom projektu: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500.000,00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r-H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Najviši iznos bespovratnih sredstava po pojedinom projektu: 2.500.000,00 HRK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r-H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Vrijeme provedbe: do 24 mjeseca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452217"/>
            <a:ext cx="3005137" cy="12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6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401653"/>
            <a:ext cx="7237413" cy="117932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28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ranjivih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sektoru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turizma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endParaRPr lang="en-US" sz="28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580973"/>
            <a:ext cx="8255000" cy="4148188"/>
          </a:xfrm>
        </p:spPr>
        <p:txBody>
          <a:bodyPr/>
          <a:lstStyle/>
          <a:p>
            <a:pPr lvl="0" algn="just" defTabSz="91440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hr-HR" sz="1600" b="1" dirty="0" smtClean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600" b="1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Opći </a:t>
            </a:r>
            <a:r>
              <a:rPr lang="hr-HR" sz="16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</a:t>
            </a:r>
          </a:p>
          <a:p>
            <a:pPr lvl="0" algn="just" defTabSz="9144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14400" fontAlgn="auto">
              <a:spcAft>
                <a:spcPts val="0"/>
              </a:spcAft>
              <a:buNone/>
            </a:pP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Povećanje </a:t>
            </a:r>
            <a:r>
              <a:rPr lang="hr-HR" sz="16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zapošljivosti</a:t>
            </a: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ranjivih skupina kroz obrazovanje i stručno usavršavanje </a:t>
            </a:r>
          </a:p>
          <a:p>
            <a:pPr marL="0" indent="0" algn="just" defTabSz="914400" fontAlgn="auto">
              <a:spcAft>
                <a:spcPts val="0"/>
              </a:spcAft>
              <a:buNone/>
            </a:pP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ciljem integracije na tržište rada u sektoru turizma i ugostiteljstva</a:t>
            </a: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defTabSz="914400" fontAlgn="auto">
              <a:spcAft>
                <a:spcPts val="0"/>
              </a:spcAft>
              <a:buNone/>
            </a:pP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6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Specifični </a:t>
            </a:r>
            <a:r>
              <a:rPr lang="hr-HR" sz="1600" b="1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ciljevi</a:t>
            </a:r>
          </a:p>
          <a:p>
            <a:pPr marL="0" indent="0" algn="just" defTabSz="914400" fontAlgn="auto">
              <a:spcAft>
                <a:spcPts val="0"/>
              </a:spcAft>
              <a:buNone/>
            </a:pP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14400" fontAlgn="auto">
              <a:spcAft>
                <a:spcPts val="0"/>
              </a:spcAft>
              <a:buNone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Razvoj praktičnih vještina ranjivih skupina za rad u sektoru turizma i ugostiteljstva</a:t>
            </a:r>
          </a:p>
          <a:p>
            <a:pPr marL="0" indent="0" algn="just" defTabSz="914400" fontAlgn="auto">
              <a:spcAft>
                <a:spcPts val="0"/>
              </a:spcAft>
              <a:buNone/>
            </a:pP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Unaprjeđenje stručnih i pedagoških znanja edukatora za rad s ranjivim skupinama te podizanje konkurentnosti radne snage</a:t>
            </a:r>
          </a:p>
          <a:p>
            <a:pPr marL="0" indent="0" algn="just" defTabSz="914400" fontAlgn="auto">
              <a:spcAft>
                <a:spcPts val="0"/>
              </a:spcAft>
              <a:buNone/>
            </a:pP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Povećanje stope zaposlenosti ranjivih skupina u sektoru turizma i </a:t>
            </a: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955737"/>
            <a:ext cx="3005137" cy="72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452217"/>
            <a:ext cx="3005137" cy="12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7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401653"/>
            <a:ext cx="7237413" cy="117932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28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ranjivih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sektoru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turizma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endParaRPr lang="en-US" sz="28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580973"/>
            <a:ext cx="8255000" cy="4148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600" b="1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Prihvatljivi </a:t>
            </a:r>
            <a:r>
              <a:rPr lang="hr-HR" sz="16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prijavitelji: </a:t>
            </a:r>
          </a:p>
          <a:p>
            <a:pPr>
              <a:buFontTx/>
              <a:buChar char="-"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Obrazovne </a:t>
            </a: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ustanove koje provode programe osposobljavanja i usavršavanja </a:t>
            </a: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odraslih</a:t>
            </a:r>
          </a:p>
          <a:p>
            <a:pPr>
              <a:buFontTx/>
              <a:buChar char="-"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</a:t>
            </a: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udruge u turizmu i ugostiteljstvu</a:t>
            </a:r>
            <a:endParaRPr lang="hr-HR" sz="1600" b="1" dirty="0" smtClean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600" b="1" dirty="0" smtClean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600" b="1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b="1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Prihvatljivi </a:t>
            </a:r>
            <a:r>
              <a:rPr lang="hr-HR" sz="16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partneri:</a:t>
            </a:r>
          </a:p>
          <a:p>
            <a:pPr>
              <a:buFontTx/>
              <a:buChar char="-"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Ustanove </a:t>
            </a: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obrazovanje odraslih</a:t>
            </a:r>
          </a:p>
          <a:p>
            <a:pPr>
              <a:buFontTx/>
              <a:buChar char="-"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Poslodavci/gospodarski </a:t>
            </a: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subjekti (trgovačko društvo, obrt, zadruga, trgovac pojedinac, javna ustanova) registrirani za obavljanje gospodarske djelatnosti u sektoru turizma i/ili ugostiteljstva (raspon djelatnosti  sektora turizma i/ili ugostiteljstva naveden je u Nacionalnoj klasifikaciji djelatnosti 2007 , odjeljak 55, 56 i/ili 79) </a:t>
            </a:r>
          </a:p>
          <a:p>
            <a:pPr>
              <a:buFontTx/>
              <a:buChar char="-"/>
            </a:pP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Područni ili regionalni ured Hrvatskog zavoda za zapošljavanje;        </a:t>
            </a:r>
          </a:p>
          <a:p>
            <a:pPr>
              <a:buFontTx/>
              <a:buChar char="-"/>
            </a:pP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Regionalne razvojne agencije;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 Udruge </a:t>
            </a: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upisane u Registar udruga u Republici Hrvatskoj Ministarstva uprave</a:t>
            </a:r>
          </a:p>
          <a:p>
            <a:pPr marL="0" indent="0">
              <a:buNone/>
            </a:pPr>
            <a:endParaRPr lang="hr-H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955737"/>
            <a:ext cx="3005137" cy="72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458112" y="568511"/>
            <a:ext cx="7237413" cy="1179320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ranjivih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sektoru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917812"/>
            <a:ext cx="8255000" cy="3970226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vi-V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Ciljane </a:t>
            </a:r>
            <a:r>
              <a:rPr lang="vi-VN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skupine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hr-H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vi-V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Nezaposleni, </a:t>
            </a:r>
            <a:r>
              <a:rPr lang="vi-VN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uključujući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vi-V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dugotrajno nezaposlene</a:t>
            </a: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vi-V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radno neaktivne osobe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vi-V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vi-VN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Osobe s invaliditetom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hr-HR" sz="15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vi-VN" sz="1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Mlađ</a:t>
            </a: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1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25 </a:t>
            </a:r>
            <a:r>
              <a:rPr lang="vi-VN" sz="1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endParaRPr lang="hr-HR" sz="15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hr-HR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vi-VN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Stariji od 54 godine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hr-HR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Stručnjaci u turističko-ugostiteljskom sektoru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hr-H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predavači u obrazovnim ustanovama</a:t>
            </a:r>
          </a:p>
          <a:p>
            <a:pPr marL="457200" lvl="1" indent="0">
              <a:buNone/>
            </a:pPr>
            <a:r>
              <a:rPr lang="hr-H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 praktične nastave zaposleni u turizmu i ugostiteljstvu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vi-VN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vi-V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30151" y="1917813"/>
            <a:ext cx="1296144" cy="73637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47" y="2013635"/>
            <a:ext cx="636121" cy="47057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831482" y="2888858"/>
            <a:ext cx="1296144" cy="7794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06" y="3032986"/>
            <a:ext cx="769589" cy="38032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60734" y="3795164"/>
            <a:ext cx="1296144" cy="72541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56" y="3949352"/>
            <a:ext cx="769229" cy="42997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949919" y="4674766"/>
            <a:ext cx="1366892" cy="69066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35" y="4775314"/>
            <a:ext cx="585860" cy="48956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603101" y="5472403"/>
            <a:ext cx="1262356" cy="65030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85" y="5569834"/>
            <a:ext cx="873940" cy="42636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452217"/>
            <a:ext cx="3005137" cy="12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2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401653"/>
            <a:ext cx="7237413" cy="1179320"/>
          </a:xfrm>
        </p:spPr>
        <p:txBody>
          <a:bodyPr/>
          <a:lstStyle/>
          <a:p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ranjivih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sektoru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580973"/>
            <a:ext cx="8255000" cy="4307065"/>
          </a:xfrm>
        </p:spPr>
        <p:txBody>
          <a:bodyPr/>
          <a:lstStyle/>
          <a:p>
            <a:pPr>
              <a:buClr>
                <a:srgbClr val="002060"/>
              </a:buClr>
              <a:buFont typeface="Arial" charset="0"/>
              <a:buNone/>
              <a:defRPr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PRIMJERI PRIHVATLJIVIH AKTIVNOSTI</a:t>
            </a:r>
          </a:p>
          <a:p>
            <a:pPr>
              <a:buClr>
                <a:srgbClr val="002060"/>
              </a:buClr>
              <a:buFont typeface="Arial" charset="0"/>
              <a:buNone/>
              <a:defRPr/>
            </a:pPr>
            <a:endParaRPr lang="hr-H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Osposobljavanje ranjivih skupina za rad u sektoru turizma i ugostiteljstva (razvoj i provedba jednog ili više programa praktične obuke ranjivih skupina za rad u sektoru turizma i ugostiteljstva prema programima baziranim na suradnji i koordinaciji ustanova za obrazovanje odraslih i poslodavaca, osposobljavanje ranjivih skupina po već postojećim programima obrazovanja) </a:t>
            </a:r>
          </a:p>
          <a:p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Usavršavanje edukatora za rad s ranjivim skupinama </a:t>
            </a:r>
          </a:p>
          <a:p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Zapošljavanje pripadnika ranjivih skupina koji su uspješno završili program praktične obuke za rad u sektoru turizma i ugostiteljstva u okviru ove operacije kod poslodavaca, sudionika u projektu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452217"/>
            <a:ext cx="3005137" cy="12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8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401653"/>
            <a:ext cx="7237413" cy="1179320"/>
          </a:xfrm>
        </p:spPr>
        <p:txBody>
          <a:bodyPr/>
          <a:lstStyle/>
          <a:p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ranjivih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sektoru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580973"/>
            <a:ext cx="8255000" cy="4148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hr-HR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VREMENIK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600" b="1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Indikativni datum objave natječaja: studeni 2019.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endParaRPr lang="hr-H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Indikativni datum objave rezultata natječaja: lipanj 2020. godine </a:t>
            </a:r>
          </a:p>
          <a:p>
            <a:pPr marL="0" indent="0">
              <a:buNone/>
            </a:pPr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955737"/>
            <a:ext cx="3005137" cy="72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452217"/>
            <a:ext cx="3005137" cy="12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2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991313"/>
            <a:ext cx="7237413" cy="1179320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ranjivih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sektoru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dosadašnji rezultati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368300" y="2465736"/>
            <a:ext cx="8255000" cy="400259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Alokacija za dodjelu potpora iz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Poziva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31.500.000,00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HRK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tvoren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1.3.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2.6.2017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r-H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Potpisano 20 ugovora ukupne vrijednosti 30,6 </a:t>
            </a:r>
            <a:r>
              <a:rPr lang="hr-HR" sz="1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HRK</a:t>
            </a:r>
            <a:endParaRPr lang="hr-H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Financirani projekti obuhvatit će 967 osoba: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647 osoba mlađih od 25 godina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 osobu stariju od 54 godine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osoba s invaliditetom.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Odobrena alokacija za 25 projekata s rezervne liste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dodatnih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mil. HRK)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06" y="5531934"/>
            <a:ext cx="300558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844985"/>
            <a:ext cx="8255000" cy="4043054"/>
          </a:xfrm>
        </p:spPr>
        <p:txBody>
          <a:bodyPr/>
          <a:lstStyle/>
          <a:p>
            <a:pPr marL="0" indent="0" algn="ctr">
              <a:buNone/>
              <a:defRPr/>
            </a:pPr>
            <a:endParaRPr lang="hr-HR" sz="2000" b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hr-HR" sz="2000" b="1" dirty="0">
              <a:latin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hr-HR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vi-VN" sz="2400" b="1" dirty="0" smtClean="0">
                <a:solidFill>
                  <a:srgbClr val="777877"/>
                </a:solidFill>
              </a:rPr>
              <a:t>Dodatne </a:t>
            </a:r>
            <a:r>
              <a:rPr lang="vi-VN" sz="2400" b="1" dirty="0">
                <a:solidFill>
                  <a:srgbClr val="777877"/>
                </a:solidFill>
              </a:rPr>
              <a:t>informacije:</a:t>
            </a:r>
            <a:br>
              <a:rPr lang="vi-VN" sz="2400" b="1" dirty="0">
                <a:solidFill>
                  <a:srgbClr val="777877"/>
                </a:solidFill>
              </a:rPr>
            </a:b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EUobrazovanje@mint.hr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hr-HR" sz="2400" b="1" dirty="0">
                <a:solidFill>
                  <a:srgbClr val="777877"/>
                </a:solidFill>
              </a:rPr>
              <a:t>HVALA NA PAŽNJI!</a:t>
            </a:r>
          </a:p>
          <a:p>
            <a:pPr marL="0" indent="0">
              <a:buNone/>
            </a:pPr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8" y="171496"/>
            <a:ext cx="1478423" cy="50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945" y="5272289"/>
            <a:ext cx="3005588" cy="12314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21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449263" y="1854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65" y="5089525"/>
            <a:ext cx="30051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7731" y="1241045"/>
            <a:ext cx="8255000" cy="424535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hr-HR" altLang="sr-Latn-RS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hr-HR" altLang="sr-Latn-RS" sz="25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NATJEČAJI ZA UDRUGE U ORGANIZACIJI MINISTARSTVA TURIZMA</a:t>
            </a:r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hr-HR" altLang="sr-Latn-R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hr-HR" altLang="sr-Latn-R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hr-HR" altLang="sr-Latn-R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060575" y="2492375"/>
            <a:ext cx="485775" cy="129698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805613" y="2420938"/>
            <a:ext cx="484187" cy="136842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11188" y="3789363"/>
            <a:ext cx="3384550" cy="169703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</a:t>
            </a:r>
          </a:p>
          <a:p>
            <a:pPr algn="ctr">
              <a:defRPr/>
            </a:pP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i projekata strukovnih </a:t>
            </a:r>
          </a:p>
          <a:p>
            <a:pPr algn="ctr">
              <a:defRPr/>
            </a:pP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udruga u turizmu i/ili </a:t>
            </a: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ugostiteljstvu </a:t>
            </a:r>
            <a:r>
              <a:rPr lang="hr-HR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2019</a:t>
            </a:r>
            <a:r>
              <a:rPr lang="hr-HR" b="1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2888" y="3789363"/>
            <a:ext cx="3386137" cy="169703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altLang="sr-Latn-R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Natječaj iz Operativnog Programa </a:t>
            </a:r>
            <a:br>
              <a:rPr lang="hr-HR" altLang="sr-Latn-R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altLang="sr-Latn-R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Učinkoviti ljudski potencijali</a:t>
            </a:r>
            <a:r>
              <a:rPr lang="hr-HR" altLang="sr-Latn-RS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hr-HR" altLang="sr-Latn-R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2014.-2020</a:t>
            </a:r>
            <a:r>
              <a:rPr lang="hr-HR" altLang="sr-Latn-RS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 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natječaj za sufinanciranje programa i projekata strukovnih  udruga u turizmu i/ili ugostiteljstvu u </a:t>
            </a:r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498959"/>
              </p:ext>
            </p:extLst>
          </p:nvPr>
        </p:nvGraphicFramePr>
        <p:xfrm>
          <a:off x="457200" y="1933575"/>
          <a:ext cx="8255000" cy="33181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631"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OBJAVA</a:t>
                      </a:r>
                      <a:r>
                        <a:rPr lang="hr-HR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NATJEČAJA</a:t>
                      </a:r>
                      <a:endParaRPr lang="hr-HR" sz="1800" b="1" dirty="0">
                        <a:solidFill>
                          <a:srgbClr val="77787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7.2.2019.</a:t>
                      </a:r>
                      <a:endParaRPr lang="hr-HR" sz="1800" b="1" dirty="0">
                        <a:solidFill>
                          <a:srgbClr val="77787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ROK ZA DOSTAVU PRIJAVA</a:t>
                      </a:r>
                      <a:endParaRPr lang="hr-HR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7.3.2019.</a:t>
                      </a:r>
                      <a:endParaRPr lang="hr-HR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6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ROK ZA OBJAVU ODLUKE O ODABIRU PROGRAMA I PROJEKATA</a:t>
                      </a:r>
                      <a:endParaRPr lang="hr-HR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23.4.2019</a:t>
                      </a:r>
                      <a:r>
                        <a:rPr lang="hr-HR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r-HR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6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ROK ZA UGOVARANJE</a:t>
                      </a:r>
                      <a:endParaRPr lang="hr-HR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30.4.2019</a:t>
                      </a:r>
                      <a:r>
                        <a:rPr lang="hr-HR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r-HR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6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KRAJNJI ROK ZA PROVEDBU</a:t>
                      </a:r>
                      <a:endParaRPr lang="hr-HR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31.1.2020</a:t>
                      </a:r>
                      <a:r>
                        <a:rPr lang="hr-HR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r-HR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449263" y="1854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366759"/>
            <a:ext cx="3005137" cy="132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5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programa i projekata strukovnih  udruga u turizmu i/ili ugostiteljstvu u 2019.</a:t>
            </a: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59822" y="2144374"/>
            <a:ext cx="8255000" cy="3301877"/>
          </a:xfrm>
        </p:spPr>
        <p:txBody>
          <a:bodyPr/>
          <a:lstStyle/>
          <a:p>
            <a:pPr marL="89535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vi-V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Prijaviti se mogu: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0" lvl="2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vi-V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udruge u turizmu i/ili ugostiteljstvu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statutom imaju utvrđeno djelovanje u području turizma  i/ili ugostiteljstva najmanje godinu dana zaključno s danom objave Natječaja.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449263" y="1854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640224"/>
            <a:ext cx="3005137" cy="10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0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programa i projekata strukovnih  udruga u turizmu i/ili ugostiteljstvu u 2019.</a:t>
            </a: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-254977" y="2045948"/>
            <a:ext cx="8255000" cy="3690042"/>
          </a:xfrm>
        </p:spPr>
        <p:txBody>
          <a:bodyPr/>
          <a:lstStyle/>
          <a:p>
            <a:pPr marL="1238250" lvl="2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0" lvl="2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vi-VN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Provođenje </a:t>
            </a:r>
            <a:r>
              <a:rPr lang="vi-V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 u partnerstvu je prihvatljivo, </a:t>
            </a:r>
            <a:r>
              <a:rPr lang="vi-VN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bavezno</a:t>
            </a:r>
            <a:endParaRPr lang="hr-H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0" lvl="2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0" lvl="2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 u projektu mogu biti: udruge čije područje djelovanja je </a:t>
            </a:r>
            <a:r>
              <a:rPr lang="vi-VN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tematski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ezano za 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rojekt odnosno ciljeve javnog 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natječaja</a:t>
            </a:r>
            <a:r>
              <a:rPr lang="vi-V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449263" y="1854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640224"/>
            <a:ext cx="3005137" cy="10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8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programa i projekata strukovnih  udruga u turizmu i/ili ugostiteljstvu u 2019.</a:t>
            </a: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43706" y="2082066"/>
            <a:ext cx="8255000" cy="3690042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GB" sz="1800" b="1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</a:t>
            </a:r>
            <a:r>
              <a:rPr lang="hr-HR" sz="1800" b="1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</a:t>
            </a:r>
            <a:r>
              <a:rPr lang="en-GB" sz="18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javnog</a:t>
            </a:r>
            <a:r>
              <a:rPr lang="en-GB" sz="1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poziva</a:t>
            </a:r>
            <a:r>
              <a:rPr lang="en-GB" sz="1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podizanje konkurentnosti hrvatskog turizma kroz jačanje strukovnih udruga u turizmu i/ili ugostiteljstvu, partnera u provedbi Strategije razvoja turizma u Republici Hrvatskoj do 2020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ačanje konkurentnosti ljudskih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potencijala u turizmu i ugostiteljstvu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hr-HR" sz="1800" b="1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Namjena</a:t>
            </a: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sufinanciranja programa/projekata: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sufinanciranje programa/projekata stručnog osposobljavanja i usavršavanja strukovnih udruga u turizmu i/ili ugostiteljstvu koji daju dodanu vrijednost članicama/članovima udruga i na taj način utječu na jačanje konkurentnosti ljudskih potencijala i u konačnici turističkog proizvoda.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hr-HR" sz="1800" dirty="0">
              <a:solidFill>
                <a:srgbClr val="777877"/>
              </a:solidFill>
            </a:endParaRP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6340264" y="567081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640224"/>
            <a:ext cx="3005137" cy="10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4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programa i projekata strukovnih  udruga u turizmu i/ili ugostiteljstvu u 2019.</a:t>
            </a: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950181"/>
            <a:ext cx="8255000" cy="3690042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endParaRPr lang="hr-HR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Ukupna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planirana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javnog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poziva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00.000,00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Iznos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zatraženih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najmanje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0.000,00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najviše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.000,00 kn.</a:t>
            </a:r>
            <a:endParaRPr lang="hr-H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pojedinom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tražiti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najviše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70%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Prijavitelj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poziv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hr-HR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prijaviti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program/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1800" dirty="0">
              <a:solidFill>
                <a:srgbClr val="777877"/>
              </a:solidFill>
            </a:endParaRP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6340264" y="567081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640224"/>
            <a:ext cx="3005137" cy="10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0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programa i projekata strukovnih  udruga u turizmu i/ili ugostiteljstvu u 2019.</a:t>
            </a: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368300" y="2144465"/>
            <a:ext cx="8255000" cy="3495759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sz="1400" b="1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Prihvatljive </a:t>
            </a:r>
            <a:r>
              <a:rPr lang="hr-HR" sz="1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aktivnosti </a:t>
            </a: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programi stručnog usavršavanja i osposobljavanja nastalih od </a:t>
            </a:r>
            <a:r>
              <a:rPr lang="hr-HR" sz="14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01.01.2019.: </a:t>
            </a:r>
            <a:endParaRPr lang="hr-HR" sz="14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14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</a:t>
            </a: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radionice, kongresi i drugi oblici stjecanja novih kompetencija znanja i </a:t>
            </a:r>
            <a:r>
              <a:rPr lang="hr-HR" sz="14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vještina za 	  	  djelatnice/</a:t>
            </a:r>
            <a:r>
              <a:rPr lang="hr-HR" sz="1400" dirty="0" err="1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ike</a:t>
            </a:r>
            <a:r>
              <a:rPr lang="hr-HR" sz="14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članice/ove udruga 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14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radionice za opću javnost na teme sukladno ciljevima Javnog natječaja</a:t>
            </a:r>
            <a:endParaRPr lang="hr-HR" sz="14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hr-HR" sz="1400" dirty="0" smtClean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sz="14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Programi/projekti </a:t>
            </a: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moraju provoditi </a:t>
            </a:r>
            <a:r>
              <a:rPr lang="hr-HR" sz="1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teritoriju Republike Hrvatske</a:t>
            </a:r>
            <a:r>
              <a:rPr lang="hr-HR" sz="14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hr-HR" sz="14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Kategorije </a:t>
            </a:r>
            <a:r>
              <a:rPr lang="hr-HR" sz="1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prihvatljivih troškova</a:t>
            </a:r>
            <a:r>
              <a:rPr lang="hr-HR" sz="14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r-HR" sz="14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ljudski resursi (plaće/naknade voditelju/</a:t>
            </a:r>
            <a:r>
              <a:rPr lang="hr-HR" sz="14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programa/projekta, te provoditeljima aktivnosti)</a:t>
            </a:r>
          </a:p>
          <a:p>
            <a:pPr marL="0" indent="0">
              <a:buNone/>
            </a:pP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putovanja (putni troškovi, dnevnice i troškovi smještaja za potrebe obavljanja projektnih aktivnosti)</a:t>
            </a:r>
          </a:p>
          <a:p>
            <a:pPr marL="0" indent="0">
              <a:buNone/>
            </a:pP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oprema i roba (u pravilu do 10%)</a:t>
            </a:r>
          </a:p>
          <a:p>
            <a:pPr marL="0" indent="0">
              <a:buNone/>
            </a:pP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ostali troškovi, usluge (kampanje, troškovi praćenja i vrednovanja provedbe programa/projekta, drugi troškovi neophodni i neposredno vezani i nužni za provedbu projektnih aktivnosti i sl.).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sz="14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6340264" y="567081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640224"/>
            <a:ext cx="3005137" cy="10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5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programa i projekata strukovnih  udruga u turizmu i/ili ugostiteljstvu u 2019.</a:t>
            </a: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950181"/>
            <a:ext cx="8255000" cy="3050697"/>
          </a:xfrm>
        </p:spPr>
        <p:txBody>
          <a:bodyPr/>
          <a:lstStyle/>
          <a:p>
            <a:pPr>
              <a:buNone/>
            </a:pPr>
            <a:r>
              <a:rPr lang="hr-HR" altLang="sr-Latn-RS" sz="1600" b="1" u="sng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Pitanja</a:t>
            </a:r>
          </a:p>
          <a:p>
            <a:pPr>
              <a:buNone/>
            </a:pPr>
            <a:endParaRPr lang="hr-HR" altLang="sr-Latn-RS" sz="1600" b="1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altLang="sr-Latn-RS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 pitanja vezana uz javni poziv mogu se postaviti </a:t>
            </a:r>
            <a:r>
              <a:rPr lang="hr-HR" altLang="sr-Latn-RS" sz="16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isključivo elektroničkim putem</a:t>
            </a:r>
            <a:r>
              <a:rPr lang="hr-HR" altLang="sr-Latn-RS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slanjem upita na slijedeću e-mail adresu:</a:t>
            </a:r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1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udruge@</a:t>
            </a:r>
            <a:r>
              <a:rPr lang="hr-HR" altLang="sr-Latn-RS" sz="1600" b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mint.hr</a:t>
            </a:r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6340264" y="567081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640224"/>
            <a:ext cx="3005137" cy="10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1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580</TotalTime>
  <Words>990</Words>
  <Application>Microsoft Office PowerPoint</Application>
  <PresentationFormat>On-screen Show (4:3)</PresentationFormat>
  <Paragraphs>168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Myriad Pro Bold SemiCond</vt:lpstr>
      <vt:lpstr>Myriad Pro Bold SemiExt</vt:lpstr>
      <vt:lpstr>Myriad Pro Light SemiExt</vt:lpstr>
      <vt:lpstr>Wingdings</vt:lpstr>
      <vt:lpstr>powerpoint</vt:lpstr>
      <vt:lpstr>PowerPoint Presentation</vt:lpstr>
      <vt:lpstr>PowerPoint Presentation</vt:lpstr>
      <vt:lpstr> Javni natječaj za sufinanciranje programa i projekata strukovnih  udruga u turizmu i/ili ugostiteljstvu u 2019. </vt:lpstr>
      <vt:lpstr>Javni natječaj za sufinanciranje programa i projekata strukovnih  udruga u turizmu i/ili ugostiteljstvu u 2019.</vt:lpstr>
      <vt:lpstr>Javni natječaj za sufinanciranje programa i projekata strukovnih  udruga u turizmu i/ili ugostiteljstvu u 2019.</vt:lpstr>
      <vt:lpstr>Javni natječaj za sufinanciranje programa i projekata strukovnih  udruga u turizmu i/ili ugostiteljstvu u 2019.</vt:lpstr>
      <vt:lpstr>Javni natječaj za sufinanciranje programa i projekata strukovnih  udruga u turizmu i/ili ugostiteljstvu u 2019.</vt:lpstr>
      <vt:lpstr>Javni natječaj za sufinanciranje programa i projekata strukovnih  udruga u turizmu i/ili ugostiteljstvu u 2019.</vt:lpstr>
      <vt:lpstr>Javni natječaj za sufinanciranje programa i projekata strukovnih  udruga u turizmu i/ili ugostiteljstvu u 2019.</vt:lpstr>
      <vt:lpstr>OPERATIVNI PROGRAM</vt:lpstr>
      <vt:lpstr>Operativni program „Učinkoviti ljudski potencijali“ 2014 - 2020</vt:lpstr>
      <vt:lpstr>Poboljšanje pristupa ranjivih skupina tržištu rada u sektoru turizma i ugostiteljstva</vt:lpstr>
      <vt:lpstr>Poboljšanje pristupa ranjivih skupina tržištu rada u sektoru turizma i ugostiteljstva</vt:lpstr>
      <vt:lpstr>Poboljšanje pristupa ranjivih skupina tržištu rada u sektoru turizma i ugostiteljstva</vt:lpstr>
      <vt:lpstr>Poboljšanje pristupa ranjivih skupina tržištu rada u sektoru turizma i ugostiteljstva</vt:lpstr>
      <vt:lpstr>Poboljšanje pristupa ranjivih skupina tržištu rada u sektoru turizma i ugostiteljstva</vt:lpstr>
      <vt:lpstr>Poboljšanje pristupa ranjivih skupina tržištu rada u sektoru turizma i ugostiteljstva</vt:lpstr>
      <vt:lpstr>Poboljšanje pristupa ranjivih skupina tržištu rada u sektoru turizma i ugostiteljstva – dosadašnji rezultati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Ivana Alilović</dc:creator>
  <cp:lastModifiedBy>Ozren Pavlović Bolf</cp:lastModifiedBy>
  <cp:revision>87</cp:revision>
  <dcterms:created xsi:type="dcterms:W3CDTF">2017-02-28T08:42:50Z</dcterms:created>
  <dcterms:modified xsi:type="dcterms:W3CDTF">2019-02-13T08:36:54Z</dcterms:modified>
</cp:coreProperties>
</file>